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76" r:id="rId4"/>
    <p:sldId id="265" r:id="rId5"/>
    <p:sldId id="266" r:id="rId6"/>
    <p:sldId id="270" r:id="rId7"/>
    <p:sldId id="271" r:id="rId8"/>
    <p:sldId id="262" r:id="rId9"/>
    <p:sldId id="259" r:id="rId10"/>
    <p:sldId id="273" r:id="rId11"/>
    <p:sldId id="260" r:id="rId12"/>
    <p:sldId id="275" r:id="rId13"/>
    <p:sldId id="272" r:id="rId14"/>
    <p:sldId id="261" r:id="rId15"/>
    <p:sldId id="274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D724-EBBE-4C0C-8AAD-1F775194C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D7429-01D6-413D-AF76-8B4A73A79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12D5D-F891-4915-A5CF-44B0254A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674DB-2F7B-4C6E-9A7D-3B34D6E5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42789-B993-49D5-A7B2-6906755BC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79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EEE7-411A-4649-B219-78BD1A0F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AE377-7AAD-45E1-ACEE-C13A7D52D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CF99B-26D7-4281-88F9-F86DC2C2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E6782-2034-4DD3-8571-086147FC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1E768-F3A1-46DF-851F-DF898FA6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33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803B9-691C-4606-8FE9-8242F892A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FF136-7521-4EFC-845B-BEACC82DB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773BD-C00C-4109-B242-CFDF926D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A1862-A371-4A87-9152-DC69F2C6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9A8D7-2036-436E-9B7A-8320AEDD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4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2A69-D35B-453D-9A0E-0A3A1368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413B5-47A6-44A4-9E1A-81BD70CE3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429D2-7F21-4481-AEAB-380F8EA4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FFF3A-4C14-4F0E-B7DC-E96B4B92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1B3A-44C2-49F4-98D9-B11A5655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6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BE9B-45A0-4892-9920-A5AB2CFC6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ACE97-4DB6-45E5-9C08-E09B600F7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60561-0561-4008-8A3F-B05E349D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8B669-34A9-4900-B940-3ED68D01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21AD0-F3F0-4646-A38A-2D00F07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6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63CB-B29F-4EA6-87C5-77D215C6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F2E00-BDF7-446F-BF52-614EDC66B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20904-8D49-47A1-999A-02D82A8F8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F7C97-4F41-46C0-A210-AA80166B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69E50-5148-442B-B1D8-763DCB2C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41458-64A1-4AC7-87F1-3AA02D3B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86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BD04-36FA-44AC-8E0E-1B7AFDA02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6B7D8-21C3-4A60-8450-B842E06A9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A69C9-97C0-4D54-8C93-6A66D1CDF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6E6C5-53E2-44EC-99CD-42482F5B8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571DD-BA46-47DF-9DC1-986B8D664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87970-F32E-49E6-A12D-0F8B5C532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EDF5F-5B40-44A3-9CFE-BC1229F1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40A57-7EA5-4C15-8CE3-4C96CBAD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03D8-32E9-407A-80A8-5E4434F4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FCAF4-078D-48E0-83BF-F55A36A5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EC7DE-C13C-415F-B844-0499A3DEE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10F9F-075C-4B35-8EE5-F28DDE84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563F5-FB77-4D3A-A5EE-3F8977DEC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4893A-80E0-47EA-A36C-918224FC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F7B87-4357-47F9-BB59-CBC254B8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2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0425F-4BA7-4F33-8E14-584DBBF9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B11F1-8F6B-40F3-90DA-6DA10488D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F4049-2A5F-4365-BCDA-90CF4666D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B01B8-A41C-472F-BF23-DD0CBA22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FBC14-92D9-4D7E-89C4-7B67E356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3E1AF-3394-4E8E-88BA-F581AA26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2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EC00-D6ED-4EC3-BE59-8A4198FB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32942-BFCB-4C3B-A963-A402092BAC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FF50E-79E6-47D7-B606-33D488F8A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6CD01-BE00-4681-8162-7E2A90BE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38334-94AB-449D-BDBE-4E1E719C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5E039-69E5-41D8-8125-AD2FD120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41B8B-0C79-4010-B5AA-2CCCC370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4444A-F5C5-428A-8B1A-162C48959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68A55-FDF3-45B5-B743-19F48393A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4ED41-D096-4225-9278-EBBCD6A07CA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9A0BE-6907-44EA-A881-B240C9373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66DB9-5419-44AD-AC50-D8EAD14FB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F1726-B426-4FAF-B02F-C7530145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1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4MLrtOKPjY" TargetMode="External"/><Relationship Id="rId2" Type="http://schemas.openxmlformats.org/officeDocument/2006/relationships/hyperlink" Target="https://www.youtube.com/watch?v=ukzFI9rgwf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be.com/playlist?list=PL-osiE80TeTt2d9bfVyTiXJA-UTHn6WwU" TargetMode="External"/><Relationship Id="rId4" Type="http://schemas.openxmlformats.org/officeDocument/2006/relationships/hyperlink" Target="https://www.youtube.com/watch?v=Cr6VqTRO1v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0048-790B-4617-9378-CE9906750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machines learn?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D6609-325A-4144-91E9-141B16AB3C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Dr. Erdi Kara</a:t>
            </a:r>
          </a:p>
        </p:txBody>
      </p:sp>
    </p:spTree>
    <p:extLst>
      <p:ext uri="{BB962C8B-B14F-4D97-AF65-F5344CB8AC3E}">
        <p14:creationId xmlns:p14="http://schemas.microsoft.com/office/powerpoint/2010/main" val="211101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68D-4AF6-4BAD-9807-4F57E392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640"/>
          </a:xfrm>
        </p:spPr>
        <p:txBody>
          <a:bodyPr/>
          <a:lstStyle/>
          <a:p>
            <a:pPr algn="ctr"/>
            <a:r>
              <a:rPr lang="en-US" dirty="0"/>
              <a:t>What is an image?</a:t>
            </a:r>
          </a:p>
        </p:txBody>
      </p:sp>
      <p:pic>
        <p:nvPicPr>
          <p:cNvPr id="5" name="Content Placeholder 4" descr="A picture containing crossword puzzle, text, indoor, fruit&#10;&#10;Description automatically generated">
            <a:extLst>
              <a:ext uri="{FF2B5EF4-FFF2-40B4-BE49-F238E27FC236}">
                <a16:creationId xmlns:a16="http://schemas.microsoft.com/office/drawing/2014/main" id="{F4063E71-5325-4FB3-A718-22CFA7751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4" y="1434664"/>
            <a:ext cx="9869452" cy="4572846"/>
          </a:xfrm>
        </p:spPr>
      </p:pic>
    </p:spTree>
    <p:extLst>
      <p:ext uri="{BB962C8B-B14F-4D97-AF65-F5344CB8AC3E}">
        <p14:creationId xmlns:p14="http://schemas.microsoft.com/office/powerpoint/2010/main" val="20851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4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Supervised Learning - Classification</a:t>
            </a:r>
          </a:p>
        </p:txBody>
      </p:sp>
      <p:pic>
        <p:nvPicPr>
          <p:cNvPr id="7" name="Content Placeholder 6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78D41A26-F2F9-47CB-8A7F-4012E6327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3167"/>
            <a:ext cx="9010673" cy="5223796"/>
          </a:xfrm>
        </p:spPr>
      </p:pic>
    </p:spTree>
    <p:extLst>
      <p:ext uri="{BB962C8B-B14F-4D97-AF65-F5344CB8AC3E}">
        <p14:creationId xmlns:p14="http://schemas.microsoft.com/office/powerpoint/2010/main" val="13601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1A6A19-3C9D-4883-A8EE-02C1B34F3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0" y="98322"/>
            <a:ext cx="7293077" cy="5516821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0F8D71E-DE9B-41EA-A084-8DA7DC2FA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97" y="324464"/>
            <a:ext cx="7693533" cy="1191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8" y="2213314"/>
            <a:ext cx="6972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2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Map&#10;&#10;Description automatically generated">
            <a:extLst>
              <a:ext uri="{FF2B5EF4-FFF2-40B4-BE49-F238E27FC236}">
                <a16:creationId xmlns:a16="http://schemas.microsoft.com/office/drawing/2014/main" id="{EDD55056-2D9C-4B5E-A20B-1051CBE74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98"/>
          <a:stretch/>
        </p:blipFill>
        <p:spPr>
          <a:xfrm>
            <a:off x="468301" y="3649587"/>
            <a:ext cx="3435581" cy="2728353"/>
          </a:xfrm>
          <a:prstGeom prst="rect">
            <a:avLst/>
          </a:prstGeom>
        </p:spPr>
      </p:pic>
      <p:sp>
        <p:nvSpPr>
          <p:cNvPr id="62" name="Rectangle 54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CA824FE2-CD72-4C1F-A1B4-A257D000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0"/>
          <a:stretch/>
        </p:blipFill>
        <p:spPr>
          <a:xfrm>
            <a:off x="4381676" y="973394"/>
            <a:ext cx="3252903" cy="5122606"/>
          </a:xfrm>
          <a:prstGeom prst="rect">
            <a:avLst/>
          </a:prstGeom>
        </p:spPr>
      </p:pic>
      <p:sp>
        <p:nvSpPr>
          <p:cNvPr id="63" name="Rectangle 56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Content Placeholder 43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B59E9689-016E-4D0A-AD00-F6CA8B960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18" y="973394"/>
            <a:ext cx="3252903" cy="5122606"/>
          </a:xfrm>
          <a:prstGeom prst="rect">
            <a:avLst/>
          </a:prstGeom>
        </p:spPr>
      </p:pic>
      <p:pic>
        <p:nvPicPr>
          <p:cNvPr id="3" name="Picture 2" descr="A picture containing text, outdoor, green&#10;&#10;Description automatically generated">
            <a:extLst>
              <a:ext uri="{FF2B5EF4-FFF2-40B4-BE49-F238E27FC236}">
                <a16:creationId xmlns:a16="http://schemas.microsoft.com/office/drawing/2014/main" id="{FE090871-3522-4A66-857E-3C341B5ED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1" y="570329"/>
            <a:ext cx="3547714" cy="2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2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Unsupervised Learning - 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8" y="1310526"/>
            <a:ext cx="10515600" cy="5401891"/>
          </a:xfrm>
        </p:spPr>
      </p:pic>
    </p:spTree>
    <p:extLst>
      <p:ext uri="{BB962C8B-B14F-4D97-AF65-F5344CB8AC3E}">
        <p14:creationId xmlns:p14="http://schemas.microsoft.com/office/powerpoint/2010/main" val="8695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5F61-8B0E-4A48-9719-E53CDCE2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Limitations!</a:t>
            </a:r>
          </a:p>
        </p:txBody>
      </p:sp>
      <p:pic>
        <p:nvPicPr>
          <p:cNvPr id="5" name="Content Placeholder 4" descr="A collage of a dog&#10;&#10;Description automatically generated">
            <a:extLst>
              <a:ext uri="{FF2B5EF4-FFF2-40B4-BE49-F238E27FC236}">
                <a16:creationId xmlns:a16="http://schemas.microsoft.com/office/drawing/2014/main" id="{64271333-EFD4-4B4C-A771-54A55F33F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5" y="1125130"/>
            <a:ext cx="4897224" cy="5140426"/>
          </a:xfrm>
        </p:spPr>
      </p:pic>
      <p:pic>
        <p:nvPicPr>
          <p:cNvPr id="7" name="Picture 6" descr="A picture containing different, food, chocolate, displayed&#10;&#10;Description automatically generated">
            <a:extLst>
              <a:ext uri="{FF2B5EF4-FFF2-40B4-BE49-F238E27FC236}">
                <a16:creationId xmlns:a16="http://schemas.microsoft.com/office/drawing/2014/main" id="{3B344FE2-CDCC-4F63-82D9-BF2D52DA3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73" y="1125129"/>
            <a:ext cx="5140427" cy="51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Where to start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Youtube</a:t>
            </a:r>
            <a:r>
              <a:rPr lang="en-US" dirty="0" smtClean="0"/>
              <a:t> is #1 source for introductory concepts. Few tutorials are here</a:t>
            </a:r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3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Calculus, Linear Algebra and some Statistics !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Start Python. Here is</a:t>
            </a:r>
            <a:r>
              <a:rPr lang="en-US" dirty="0" smtClean="0">
                <a:hlinkClick r:id="rId5"/>
              </a:rPr>
              <a:t> #1</a:t>
            </a:r>
            <a:r>
              <a:rPr lang="en-US" dirty="0" smtClean="0"/>
              <a:t> tutorial series.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Grab a </a:t>
            </a:r>
            <a:r>
              <a:rPr lang="en-US" smtClean="0"/>
              <a:t>project and work on it.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80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FBC10-E662-4F76-95E4-806F1527E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884"/>
            <a:ext cx="10515600" cy="5840079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                 x: [ 1  3  4  5   6   8    9  10 12]</a:t>
            </a:r>
          </a:p>
          <a:p>
            <a:pPr marL="0" indent="0" algn="ctr">
              <a:buNone/>
            </a:pPr>
            <a:r>
              <a:rPr lang="es-ES" dirty="0"/>
              <a:t>                 y :[ 2  6  8 10 12 16 18 20 24]</a:t>
            </a:r>
          </a:p>
          <a:p>
            <a:pPr marL="0" indent="0" algn="ctr">
              <a:buNone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relationship</a:t>
            </a:r>
            <a:r>
              <a:rPr lang="es-ES" dirty="0"/>
              <a:t>? </a:t>
            </a:r>
            <a:r>
              <a:rPr lang="es-ES" dirty="0" err="1"/>
              <a:t>If</a:t>
            </a:r>
            <a:r>
              <a:rPr lang="es-ES" dirty="0"/>
              <a:t> x=7,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y = ?</a:t>
            </a:r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4619B66D-4E33-4297-B768-280BC5776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9" y="1305025"/>
            <a:ext cx="5552975" cy="5552975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6E19A70F-7063-4F20-9899-D5B3C304E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292" y="1305025"/>
            <a:ext cx="5497600" cy="54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5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about the following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8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5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8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5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5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5800" dirty="0" smtClean="0"/>
              </a:p>
              <a:p>
                <a:endParaRPr lang="en-US" dirty="0" smtClean="0"/>
              </a:p>
              <a:p>
                <a:pPr marL="0" indent="0" algn="ctr">
                  <a:buNone/>
                </a:pPr>
                <a:r>
                  <a:rPr lang="es-ES" dirty="0" smtClean="0"/>
                  <a:t>                                Y                 </a:t>
                </a:r>
                <a:r>
                  <a:rPr lang="es-ES" dirty="0"/>
                  <a:t>X1 	     </a:t>
                </a:r>
                <a:r>
                  <a:rPr lang="es-ES" dirty="0" smtClean="0"/>
                  <a:t>    X2                 X3     </a:t>
                </a:r>
                <a:r>
                  <a:rPr lang="es-ES" dirty="0"/>
                  <a:t>	</a:t>
                </a:r>
              </a:p>
              <a:p>
                <a:pPr marL="0" indent="0" algn="ctr">
                  <a:buNone/>
                </a:pPr>
                <a:r>
                  <a:rPr lang="es-ES" dirty="0"/>
                  <a:t>	97.0 	6.0 	7.0 	9.0</a:t>
                </a:r>
              </a:p>
              <a:p>
                <a:pPr marL="0" indent="0" algn="ctr">
                  <a:buNone/>
                </a:pPr>
                <a:r>
                  <a:rPr lang="es-ES" dirty="0"/>
                  <a:t> 	85.0 	1.0 	9.0 	5.0</a:t>
                </a:r>
              </a:p>
              <a:p>
                <a:pPr marL="0" indent="0" algn="ctr">
                  <a:buNone/>
                </a:pPr>
                <a:r>
                  <a:rPr lang="es-ES" dirty="0"/>
                  <a:t> 	87.0 	4.0 	9.0 	4.0</a:t>
                </a:r>
              </a:p>
              <a:p>
                <a:pPr marL="0" indent="0" algn="ctr">
                  <a:buNone/>
                </a:pPr>
                <a:r>
                  <a:rPr lang="es-ES" dirty="0"/>
                  <a:t>	26.0 	4.0 	2.0 	1.0</a:t>
                </a:r>
              </a:p>
              <a:p>
                <a:pPr marL="0" indent="0" algn="ctr">
                  <a:buNone/>
                </a:pPr>
                <a:r>
                  <a:rPr lang="es-ES" dirty="0"/>
                  <a:t>	81.0 	8.0 	7.0 	4.0</a:t>
                </a:r>
              </a:p>
              <a:p>
                <a:pPr marL="0" indent="0" algn="ctr">
                  <a:buNone/>
                </a:pPr>
                <a:r>
                  <a:rPr lang="es-ES" dirty="0"/>
                  <a:t>	88.0 	4.0 	8.0 	6.0</a:t>
                </a:r>
              </a:p>
              <a:p>
                <a:pPr marL="0" indent="0" algn="ctr">
                  <a:buNone/>
                </a:pPr>
                <a:r>
                  <a:rPr lang="es-ES" dirty="0"/>
                  <a:t>	72.0 	6.0 	8.0 	1.0</a:t>
                </a:r>
              </a:p>
              <a:p>
                <a:pPr marL="0" indent="0" algn="ctr">
                  <a:buNone/>
                </a:pPr>
                <a:r>
                  <a:rPr lang="es-ES" dirty="0"/>
                  <a:t> 	81.0 	3.0 	9.0 	3.0</a:t>
                </a:r>
              </a:p>
              <a:p>
                <a:pPr marL="0" indent="0" algn="ctr">
                  <a:buNone/>
                </a:pPr>
                <a:r>
                  <a:rPr lang="es-ES" dirty="0"/>
                  <a:t> 	40.0 	5.0 	2.0 	4.0</a:t>
                </a:r>
              </a:p>
              <a:p>
                <a:pPr marL="0" indent="0" algn="ctr">
                  <a:buNone/>
                </a:pPr>
                <a:r>
                  <a:rPr lang="es-ES" dirty="0"/>
                  <a:t> 	94.0 	8.0 	6.0 	9.0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66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1178-C652-4F3E-BDBE-1DE60D828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"/>
            <a:ext cx="10515600" cy="581120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x: [ 1       3     4     5      6        8      9      10     12]</a:t>
            </a:r>
          </a:p>
          <a:p>
            <a:pPr marL="0" indent="0">
              <a:buNone/>
            </a:pPr>
            <a:r>
              <a:rPr lang="es-ES" dirty="0"/>
              <a:t>y :[ 0.4  7.5  9.2 12.8 10.2  16.1  19.  18.3  25.6]</a:t>
            </a:r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3F06254-4E14-4864-9C85-AC0A46E11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4" y="681037"/>
            <a:ext cx="5697354" cy="5983703"/>
          </a:xfrm>
          <a:prstGeom prst="rect">
            <a:avLst/>
          </a:prstGeom>
        </p:spPr>
      </p:pic>
      <p:pic>
        <p:nvPicPr>
          <p:cNvPr id="10" name="Picture 9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4A0E496-56CA-4E92-9325-4B13B027E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90" y="681037"/>
            <a:ext cx="5898231" cy="58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9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194BE-A066-4293-BBEE-64082DD0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did the algorithm </a:t>
            </a: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that line?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651CBA58-01B3-4BEF-95DA-7442B748E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90" y="643469"/>
            <a:ext cx="5276068" cy="52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1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1C59D-4F3C-4BBE-AEA7-BC7DEDCA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you predict the price?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8CC5864-2AB7-4E84-AC3A-FF768A4E6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2555"/>
            <a:ext cx="6975592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7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5D95-2CF9-4DA2-BD57-1E2F7FB7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8D927-15C4-4FCD-AF89-88C0D0D31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FFA69-1E16-4E49-BB63-441FA6C477B1}"/>
              </a:ext>
            </a:extLst>
          </p:cNvPr>
          <p:cNvSpPr txBox="1"/>
          <p:nvPr/>
        </p:nvSpPr>
        <p:spPr>
          <a:xfrm>
            <a:off x="8902622" y="2619064"/>
            <a:ext cx="1920158" cy="196977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/>
              <a:t>Prediction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09C05-1AE2-49E4-8D3F-810979DAFB8D}"/>
              </a:ext>
            </a:extLst>
          </p:cNvPr>
          <p:cNvSpPr txBox="1"/>
          <p:nvPr/>
        </p:nvSpPr>
        <p:spPr>
          <a:xfrm>
            <a:off x="3642536" y="2601700"/>
            <a:ext cx="1920158" cy="196977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/>
              <a:t>Training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9F280-94EB-417C-A4B4-EEC0F9416E81}"/>
              </a:ext>
            </a:extLst>
          </p:cNvPr>
          <p:cNvSpPr txBox="1"/>
          <p:nvPr/>
        </p:nvSpPr>
        <p:spPr>
          <a:xfrm>
            <a:off x="939770" y="2601700"/>
            <a:ext cx="1920158" cy="196977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/>
              <a:t>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9F433F-6918-4997-89C0-CBE09AA946A4}"/>
              </a:ext>
            </a:extLst>
          </p:cNvPr>
          <p:cNvSpPr/>
          <p:nvPr/>
        </p:nvSpPr>
        <p:spPr>
          <a:xfrm>
            <a:off x="3122702" y="3429000"/>
            <a:ext cx="360015" cy="349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5C3D7-1DAE-4A40-87F5-D0476F9ECF3E}"/>
              </a:ext>
            </a:extLst>
          </p:cNvPr>
          <p:cNvSpPr txBox="1"/>
          <p:nvPr/>
        </p:nvSpPr>
        <p:spPr>
          <a:xfrm>
            <a:off x="6245992" y="2619064"/>
            <a:ext cx="1920158" cy="196977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b="1" dirty="0"/>
              <a:t>Testing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D7F4CF-4D45-4336-BC91-B90C003ED6B2}"/>
              </a:ext>
            </a:extLst>
          </p:cNvPr>
          <p:cNvSpPr/>
          <p:nvPr/>
        </p:nvSpPr>
        <p:spPr>
          <a:xfrm>
            <a:off x="5691421" y="3429000"/>
            <a:ext cx="360015" cy="349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F9379E0-2A2A-4FFA-A6B8-2B79BDABC402}"/>
              </a:ext>
            </a:extLst>
          </p:cNvPr>
          <p:cNvSpPr/>
          <p:nvPr/>
        </p:nvSpPr>
        <p:spPr>
          <a:xfrm>
            <a:off x="8278239" y="3422002"/>
            <a:ext cx="360015" cy="349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9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9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 Learning -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60"/>
          <a:stretch/>
        </p:blipFill>
        <p:spPr>
          <a:xfrm>
            <a:off x="756138" y="1423507"/>
            <a:ext cx="8203224" cy="4694021"/>
          </a:xfrm>
        </p:spPr>
      </p:pic>
    </p:spTree>
    <p:extLst>
      <p:ext uri="{BB962C8B-B14F-4D97-AF65-F5344CB8AC3E}">
        <p14:creationId xmlns:p14="http://schemas.microsoft.com/office/powerpoint/2010/main" val="249908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136</Words>
  <Application>Microsoft Office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How do machines learn?</vt:lpstr>
      <vt:lpstr>PowerPoint Presentation</vt:lpstr>
      <vt:lpstr>How about the following data</vt:lpstr>
      <vt:lpstr>PowerPoint Presentation</vt:lpstr>
      <vt:lpstr>How did the algorithm learn that line?</vt:lpstr>
      <vt:lpstr>Can you predict the price?</vt:lpstr>
      <vt:lpstr>General Framework</vt:lpstr>
      <vt:lpstr>PowerPoint Presentation</vt:lpstr>
      <vt:lpstr>Supervised Learning - Regression</vt:lpstr>
      <vt:lpstr>What is an image?</vt:lpstr>
      <vt:lpstr>Supervised Learning - Classification</vt:lpstr>
      <vt:lpstr>PowerPoint Presentation</vt:lpstr>
      <vt:lpstr>PowerPoint Presentation</vt:lpstr>
      <vt:lpstr>Unsupervised Learning - Classification</vt:lpstr>
      <vt:lpstr>Limitations!</vt:lpstr>
      <vt:lpstr>Where to 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Erdi Kara</dc:creator>
  <cp:lastModifiedBy>Erdi Kara</cp:lastModifiedBy>
  <cp:revision>30</cp:revision>
  <dcterms:created xsi:type="dcterms:W3CDTF">2021-10-08T16:26:04Z</dcterms:created>
  <dcterms:modified xsi:type="dcterms:W3CDTF">2021-10-22T14:36:44Z</dcterms:modified>
</cp:coreProperties>
</file>